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6" r:id="rId17"/>
  </p:sldMasterIdLst>
  <p:notesMasterIdLst>
    <p:notesMasterId r:id="rId19"/>
  </p:notesMasterIdLst>
  <p:sldIdLst>
    <p:sldId id="398" r:id="rId1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0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216">
          <p15:clr>
            <a:srgbClr val="A4A3A4"/>
          </p15:clr>
        </p15:guide>
        <p15:guide id="5" pos="3240">
          <p15:clr>
            <a:srgbClr val="A4A3A4"/>
          </p15:clr>
        </p15:guide>
        <p15:guide id="6" orient="horz" pos="2856">
          <p15:clr>
            <a:srgbClr val="A4A3A4"/>
          </p15:clr>
        </p15:guide>
        <p15:guide id="7" orient="horz" pos="2232">
          <p15:clr>
            <a:srgbClr val="A4A3A4"/>
          </p15:clr>
        </p15:guide>
        <p15:guide id="8" orient="horz" pos="352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636678-28D0-EB27-A288-3AEEA2709AA4}" name="Lior Mallul" initials="LM" userId="S::lior@battery.com::99b2844e-30e1-4696-907c-53713cdef6a2" providerId="AD"/>
  <p188:author id="{0C361DD0-7B63-9FBB-C3AA-50EF7E5DC3DC}" name="Patrick Hsu" initials="PH" userId="S::phsu@battery.com::6be29a60-d723-4be0-a018-b135a58e3cb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F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520"/>
        <p:guide pos="2064"/>
        <p:guide orient="horz" pos="1080"/>
        <p:guide pos="216"/>
        <p:guide pos="3240"/>
        <p:guide orient="horz" pos="2856"/>
        <p:guide orient="horz" pos="2232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DAA4-FC18-BBBA-D281-048FC441D5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white bg">
  <p:cSld name="Content - blank bas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3083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4D487D5F-B6C3-4427-ADA8-9FDA93B0D1AA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image">
  <p:cSld name="Content - blank base_2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2277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6" name="Google Shape;436;p23"/>
          <p:cNvSpPr txBox="1">
            <a:spLocks noGrp="1"/>
          </p:cNvSpPr>
          <p:nvPr>
            <p:ph type="body" idx="1"/>
          </p:nvPr>
        </p:nvSpPr>
        <p:spPr>
          <a:xfrm>
            <a:off x="7216475" y="1771475"/>
            <a:ext cx="39648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3"/>
          <p:cNvSpPr/>
          <p:nvPr/>
        </p:nvSpPr>
        <p:spPr>
          <a:xfrm rot="10800000">
            <a:off x="3747125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23"/>
          <p:cNvSpPr/>
          <p:nvPr/>
        </p:nvSpPr>
        <p:spPr>
          <a:xfrm>
            <a:off x="4574225" y="16200"/>
            <a:ext cx="7617900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2"/>
          </p:nvPr>
        </p:nvSpPr>
        <p:spPr>
          <a:xfrm>
            <a:off x="228600" y="2217825"/>
            <a:ext cx="3518400" cy="3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CCF9E1A-F17F-45B6-B69B-A9CAF063D35E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light blue bg 1">
  <p:cSld name="Content - blank base_1_1">
    <p:bg>
      <p:bgPr>
        <a:solidFill>
          <a:srgbClr val="D3F2FF">
            <a:alpha val="77650"/>
          </a:srgb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10658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  <a:defRPr sz="34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193432" y="6482699"/>
            <a:ext cx="457200" cy="1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7" name="Google Shape;447;p25"/>
          <p:cNvSpPr/>
          <p:nvPr/>
        </p:nvSpPr>
        <p:spPr>
          <a:xfrm rot="10800000">
            <a:off x="11364900" y="228600"/>
            <a:ext cx="598500" cy="5985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25"/>
          <p:cNvSpPr/>
          <p:nvPr/>
        </p:nvSpPr>
        <p:spPr>
          <a:xfrm>
            <a:off x="4087394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9" name="Google Shape;449;p25"/>
          <p:cNvSpPr/>
          <p:nvPr/>
        </p:nvSpPr>
        <p:spPr>
          <a:xfrm>
            <a:off x="38482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p25"/>
          <p:cNvSpPr/>
          <p:nvPr/>
        </p:nvSpPr>
        <p:spPr>
          <a:xfrm>
            <a:off x="7789975" y="1149775"/>
            <a:ext cx="3517200" cy="5141700"/>
          </a:xfrm>
          <a:prstGeom prst="snip1Rect">
            <a:avLst>
              <a:gd name="adj" fmla="val 1235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6D39F0D3-07EF-4498-B65C-ACA63A260008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_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0" y="0"/>
            <a:ext cx="6857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33400"/>
            <a:ext cx="2126316" cy="6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C0ED8D4A-FAAB-4FBC-B5CF-4A3E74720CCD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USTOM_1_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0" y="957000"/>
            <a:ext cx="6029700" cy="3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461" name="Google Shape;4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1000" y="381000"/>
            <a:ext cx="1032875" cy="2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9"/>
          <p:cNvGrpSpPr/>
          <p:nvPr/>
        </p:nvGrpSpPr>
        <p:grpSpPr>
          <a:xfrm>
            <a:off x="6482216" y="0"/>
            <a:ext cx="5709961" cy="5706634"/>
            <a:chOff x="6482216" y="0"/>
            <a:chExt cx="5709961" cy="5706634"/>
          </a:xfrm>
        </p:grpSpPr>
        <p:sp>
          <p:nvSpPr>
            <p:cNvPr id="463" name="Google Shape;463;p29"/>
            <p:cNvSpPr/>
            <p:nvPr/>
          </p:nvSpPr>
          <p:spPr>
            <a:xfrm>
              <a:off x="9904400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9523996" y="4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9904400" y="380409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9901479" y="113832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862419" y="380410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5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9525084" y="2282256"/>
              <a:ext cx="1141571" cy="1141571"/>
            </a:xfrm>
            <a:custGeom>
              <a:avLst/>
              <a:gdLst/>
              <a:ahLst/>
              <a:cxnLst/>
              <a:rect l="l" t="t" r="r" b="b"/>
              <a:pathLst>
                <a:path w="1522094" h="1522095" extrusionOk="0">
                  <a:moveTo>
                    <a:pt x="1521663" y="0"/>
                  </a:moveTo>
                  <a:lnTo>
                    <a:pt x="0" y="0"/>
                  </a:lnTo>
                  <a:lnTo>
                    <a:pt x="1521663" y="1521625"/>
                  </a:lnTo>
                  <a:lnTo>
                    <a:pt x="1521663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9140668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6663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666335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666335" y="304307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666335" y="2662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80035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876432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1427144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1810496" y="190188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1427144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1810496" y="266266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8764329" y="380405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427144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039833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810496" y="22822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8764326" y="0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9144726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9525130" y="26626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9525130" y="304309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9901470" y="757917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9140670" y="76081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9140670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9521075" y="380451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91447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106692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86246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9525139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11049688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42870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9905535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11430093" y="418446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623267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285940" y="19018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1810487" y="418446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0285940" y="342350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003669" y="3804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0666334" y="2282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046740" y="26626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383935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003520" y="3804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003669" y="7608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66334" y="26626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1427144" y="3043084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1810496" y="304308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8764329" y="760833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427144" y="38038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1810496" y="380389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8764329" y="152163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666340" y="3803912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800353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666335" y="3423480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8003520" y="11412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8003669" y="11412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0666334" y="30430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1046740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8383935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1427144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810496" y="342348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8764329" y="1141233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8373070" y="1521475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1041410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6610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0284805" y="152165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9905535" y="3423489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0290034" y="43"/>
              <a:ext cx="1902143" cy="1902143"/>
            </a:xfrm>
            <a:custGeom>
              <a:avLst/>
              <a:gdLst/>
              <a:ahLst/>
              <a:cxnLst/>
              <a:rect l="l" t="t" r="r" b="b"/>
              <a:pathLst>
                <a:path w="2536190" h="2536190" extrusionOk="0">
                  <a:moveTo>
                    <a:pt x="2535948" y="0"/>
                  </a:moveTo>
                  <a:lnTo>
                    <a:pt x="0" y="0"/>
                  </a:lnTo>
                  <a:lnTo>
                    <a:pt x="2535948" y="2535999"/>
                  </a:lnTo>
                  <a:lnTo>
                    <a:pt x="2535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1421814" y="1521628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9140680" y="1138326"/>
              <a:ext cx="763905" cy="763904"/>
            </a:xfrm>
            <a:custGeom>
              <a:avLst/>
              <a:gdLst/>
              <a:ahLst/>
              <a:cxnLst/>
              <a:rect l="l" t="t" r="r" b="b"/>
              <a:pathLst>
                <a:path w="1018540" h="1018539" extrusionOk="0">
                  <a:moveTo>
                    <a:pt x="1018298" y="0"/>
                  </a:moveTo>
                  <a:lnTo>
                    <a:pt x="0" y="0"/>
                  </a:lnTo>
                  <a:lnTo>
                    <a:pt x="1018298" y="1018324"/>
                  </a:lnTo>
                  <a:lnTo>
                    <a:pt x="101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0290004" y="760819"/>
              <a:ext cx="761048" cy="761047"/>
            </a:xfrm>
            <a:custGeom>
              <a:avLst/>
              <a:gdLst/>
              <a:ahLst/>
              <a:cxnLst/>
              <a:rect l="l" t="t" r="r" b="b"/>
              <a:pathLst>
                <a:path w="1014730" h="1014730" extrusionOk="0">
                  <a:moveTo>
                    <a:pt x="1014399" y="0"/>
                  </a:moveTo>
                  <a:lnTo>
                    <a:pt x="0" y="0"/>
                  </a:lnTo>
                  <a:lnTo>
                    <a:pt x="1014399" y="1014412"/>
                  </a:lnTo>
                  <a:lnTo>
                    <a:pt x="10143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1430101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rgbClr val="03CAF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1810468" y="45650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1810468" y="49454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rgbClr val="ABE0F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1050838" y="4565036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1810468" y="5326111"/>
              <a:ext cx="380524" cy="380523"/>
            </a:xfrm>
            <a:custGeom>
              <a:avLst/>
              <a:gdLst/>
              <a:ahLst/>
              <a:cxnLst/>
              <a:rect l="l" t="t" r="r" b="b"/>
              <a:pathLst>
                <a:path w="507365" h="507364" extrusionOk="0">
                  <a:moveTo>
                    <a:pt x="507199" y="0"/>
                  </a:moveTo>
                  <a:lnTo>
                    <a:pt x="0" y="0"/>
                  </a:lnTo>
                  <a:lnTo>
                    <a:pt x="507199" y="507212"/>
                  </a:lnTo>
                  <a:lnTo>
                    <a:pt x="507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482216" y="34"/>
              <a:ext cx="380524" cy="380524"/>
            </a:xfrm>
            <a:custGeom>
              <a:avLst/>
              <a:gdLst/>
              <a:ahLst/>
              <a:cxnLst/>
              <a:rect l="l" t="t" r="r" b="b"/>
              <a:pathLst>
                <a:path w="507365" h="507365" extrusionOk="0">
                  <a:moveTo>
                    <a:pt x="507212" y="0"/>
                  </a:moveTo>
                  <a:lnTo>
                    <a:pt x="0" y="0"/>
                  </a:lnTo>
                  <a:lnTo>
                    <a:pt x="507212" y="507212"/>
                  </a:lnTo>
                  <a:lnTo>
                    <a:pt x="507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565;p31">
            <a:extLst>
              <a:ext uri="{FF2B5EF4-FFF2-40B4-BE49-F238E27FC236}">
                <a16:creationId xmlns:a16="http://schemas.microsoft.com/office/drawing/2014/main" id="{149E3A9D-D4ED-4A25-81B2-2B6F232D0497}"/>
              </a:ext>
            </a:extLst>
          </p:cNvPr>
          <p:cNvSpPr txBox="1"/>
          <p:nvPr userDrawn="1"/>
        </p:nvSpPr>
        <p:spPr>
          <a:xfrm>
            <a:off x="457201" y="6183895"/>
            <a:ext cx="458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A4B1BD"/>
                </a:solidFill>
                <a:latin typeface="Arial"/>
                <a:ea typeface="Arial"/>
                <a:cs typeface="Arial"/>
                <a:sym typeface="Arial"/>
              </a:rPr>
              <a:t>CONFIDENTIAL – DO NOT DISTRIBUTE</a:t>
            </a:r>
            <a:endParaRPr sz="900" dirty="0">
              <a:solidFill>
                <a:srgbClr val="A4B1B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>
            <a:spLocks noGrp="1"/>
          </p:cNvSpPr>
          <p:nvPr>
            <p:ph type="sldNum" idx="12"/>
          </p:nvPr>
        </p:nvSpPr>
        <p:spPr>
          <a:xfrm>
            <a:off x="345832" y="6330299"/>
            <a:ext cx="4572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>
                <a:solidFill>
                  <a:srgbClr val="758C9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00">
          <p15:clr>
            <a:srgbClr val="F26B43"/>
          </p15:clr>
        </p15:guide>
        <p15:guide id="2" pos="7512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1">
          <p15:clr>
            <a:srgbClr val="F26B43"/>
          </p15:clr>
        </p15:guide>
        <p15:guide id="5" pos="384">
          <p15:clr>
            <a:srgbClr val="F26B43"/>
          </p15:clr>
        </p15:guide>
        <p15:guide id="6" pos="168">
          <p15:clr>
            <a:srgbClr val="F26B43"/>
          </p15:clr>
        </p15:guide>
        <p15:guide id="7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1BC584-16BE-E485-47A6-D185046FF9D5}"/>
              </a:ext>
            </a:extLst>
          </p:cNvPr>
          <p:cNvSpPr/>
          <p:nvPr/>
        </p:nvSpPr>
        <p:spPr>
          <a:xfrm>
            <a:off x="481263" y="6216316"/>
            <a:ext cx="2253916" cy="28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B846-4948-4557-A306-19900300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44400" cy="1079100"/>
          </a:xfrm>
        </p:spPr>
        <p:txBody>
          <a:bodyPr/>
          <a:lstStyle/>
          <a:p>
            <a:r>
              <a:rPr lang="en-US" sz="4000" dirty="0"/>
              <a:t>Product and Development</a:t>
            </a:r>
          </a:p>
        </p:txBody>
      </p:sp>
      <p:cxnSp>
        <p:nvCxnSpPr>
          <p:cNvPr id="11" name="Google Shape;683;p35">
            <a:extLst>
              <a:ext uri="{FF2B5EF4-FFF2-40B4-BE49-F238E27FC236}">
                <a16:creationId xmlns:a16="http://schemas.microsoft.com/office/drawing/2014/main" id="{3EB28587-8B4E-46BC-A971-AC0A9EE54CD7}"/>
              </a:ext>
            </a:extLst>
          </p:cNvPr>
          <p:cNvCxnSpPr>
            <a:cxnSpLocks/>
          </p:cNvCxnSpPr>
          <p:nvPr/>
        </p:nvCxnSpPr>
        <p:spPr>
          <a:xfrm>
            <a:off x="342900" y="1068876"/>
            <a:ext cx="116301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98FAC53-39F4-B535-45E8-8E7D00576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47840"/>
              </p:ext>
            </p:extLst>
          </p:nvPr>
        </p:nvGraphicFramePr>
        <p:xfrm>
          <a:off x="655721" y="1229117"/>
          <a:ext cx="3988468" cy="519357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94234">
                  <a:extLst>
                    <a:ext uri="{9D8B030D-6E8A-4147-A177-3AD203B41FA5}">
                      <a16:colId xmlns:a16="http://schemas.microsoft.com/office/drawing/2014/main" val="774356957"/>
                    </a:ext>
                  </a:extLst>
                </a:gridCol>
                <a:gridCol w="1994234">
                  <a:extLst>
                    <a:ext uri="{9D8B030D-6E8A-4147-A177-3AD203B41FA5}">
                      <a16:colId xmlns:a16="http://schemas.microsoft.com/office/drawing/2014/main" val="4291197673"/>
                    </a:ext>
                  </a:extLst>
                </a:gridCol>
              </a:tblGrid>
              <a:tr h="307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Product and Development Metrics</a:t>
                      </a:r>
                    </a:p>
                  </a:txBody>
                  <a:tcPr anchor="b"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0716367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r>
                        <a:rPr lang="en-US" i="0" dirty="0"/>
                        <a:t>Cycle Time </a:t>
                      </a:r>
                      <a:r>
                        <a:rPr lang="en-US" i="1" dirty="0"/>
                        <a:t>(Days)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[e.g., 10]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8993156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r>
                        <a:rPr lang="en-US" i="0" dirty="0"/>
                        <a:t>Coding Time </a:t>
                      </a:r>
                      <a:r>
                        <a:rPr lang="en-US" i="1" dirty="0"/>
                        <a:t>(Days)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i="1" dirty="0"/>
                        <a:t>[e.g., 15]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92681399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r>
                        <a:rPr lang="en-US" i="0" dirty="0"/>
                        <a:t>Pickup Time </a:t>
                      </a:r>
                      <a:r>
                        <a:rPr lang="en-US" i="1" dirty="0"/>
                        <a:t>(Days)</a:t>
                      </a:r>
                      <a:endParaRPr lang="en-US" sz="1050" i="1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2409032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Review Time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2.5]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3091169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Deploy Time</a:t>
                      </a:r>
                      <a:r>
                        <a:rPr lang="en-US" i="1" dirty="0"/>
                        <a:t> 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1040384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Deployment Frequency </a:t>
                      </a:r>
                      <a:r>
                        <a:rPr lang="en-US" i="1" dirty="0"/>
                        <a:t>(Days)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35]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0460752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Pull Request Size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i="1" dirty="0"/>
                        <a:t>(# Lines of Code)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83]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82285692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Rework Rate</a:t>
                      </a:r>
                      <a:r>
                        <a:rPr lang="en-US" i="1" dirty="0"/>
                        <a:t> 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12%]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18186675"/>
                  </a:ext>
                </a:extLst>
              </a:tr>
              <a:tr h="53981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i="0" dirty="0"/>
                        <a:t>Planning Accuracy </a:t>
                      </a:r>
                      <a:r>
                        <a:rPr lang="en-US" i="1" dirty="0"/>
                        <a:t>(%)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E4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[e.g., 60%]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E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66639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7FE6DB8-201A-0200-4514-48F72527396E}"/>
              </a:ext>
            </a:extLst>
          </p:cNvPr>
          <p:cNvSpPr txBox="1"/>
          <p:nvPr/>
        </p:nvSpPr>
        <p:spPr>
          <a:xfrm>
            <a:off x="4818647" y="1611122"/>
            <a:ext cx="699994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Cycle Time</a:t>
            </a:r>
            <a:r>
              <a:rPr lang="en-US" sz="1600" b="1" dirty="0"/>
              <a:t> </a:t>
            </a:r>
            <a:r>
              <a:rPr lang="en-US" sz="1600" dirty="0"/>
              <a:t>– The time it takes for a single engineering event to go through all phases, from code to production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Coding Time </a:t>
            </a:r>
            <a:r>
              <a:rPr lang="en-US" sz="1600" dirty="0"/>
              <a:t>– The time from first commit to when a pull request is issued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Pickup Time </a:t>
            </a:r>
            <a:r>
              <a:rPr lang="en-US" sz="1600" dirty="0"/>
              <a:t>– The time a pull request waits before it is reviewed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Review Time </a:t>
            </a:r>
            <a:r>
              <a:rPr lang="en-US" sz="1600" dirty="0"/>
              <a:t>– The time it takes to complete a review and get the pull request merged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Deploy Time </a:t>
            </a:r>
            <a:r>
              <a:rPr lang="en-US" sz="1600" dirty="0"/>
              <a:t>– The time from when code is merged to when it is deployed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Deployment Frequency </a:t>
            </a:r>
            <a:r>
              <a:rPr lang="en-US" sz="1600" dirty="0"/>
              <a:t>– How often code is released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Pull Request Size </a:t>
            </a:r>
            <a:r>
              <a:rPr lang="en-US" sz="1600" dirty="0"/>
              <a:t>– The number of lines of code modified in a pull request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Rework Rate </a:t>
            </a:r>
            <a:r>
              <a:rPr lang="en-US" sz="1600" dirty="0"/>
              <a:t>– The changes made to code that is less than 21 days old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Planning Accuracy </a:t>
            </a:r>
            <a:r>
              <a:rPr lang="en-US" sz="1600" dirty="0"/>
              <a:t>– The amount of work planned versus delivered in a sprint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24EBE-1B77-831D-CA24-189EF38B2D9B}"/>
              </a:ext>
            </a:extLst>
          </p:cNvPr>
          <p:cNvSpPr/>
          <p:nvPr/>
        </p:nvSpPr>
        <p:spPr>
          <a:xfrm>
            <a:off x="4900863" y="1229118"/>
            <a:ext cx="6917732" cy="3262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Product and Development Metric Definitions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307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Battery 2014">
  <a:themeElements>
    <a:clrScheme name="Battery 4_17">
      <a:dk1>
        <a:srgbClr val="333E48"/>
      </a:dk1>
      <a:lt1>
        <a:srgbClr val="FFFFFF"/>
      </a:lt1>
      <a:dk2>
        <a:srgbClr val="003246"/>
      </a:dk2>
      <a:lt2>
        <a:srgbClr val="0065B8"/>
      </a:lt2>
      <a:accent1>
        <a:srgbClr val="002A3A"/>
      </a:accent1>
      <a:accent2>
        <a:srgbClr val="03CBFD"/>
      </a:accent2>
      <a:accent3>
        <a:srgbClr val="0072CE"/>
      </a:accent3>
      <a:accent4>
        <a:srgbClr val="ABE1FA"/>
      </a:accent4>
      <a:accent5>
        <a:srgbClr val="00A5FF"/>
      </a:accent5>
      <a:accent6>
        <a:srgbClr val="758C9F"/>
      </a:accent6>
      <a:hlink>
        <a:srgbClr val="0072C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0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1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9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 a e f 9 6 4 c 6 - c 9 7 b - 4 3 1 e - a 3 1 4 - 4 1 b 0 c 5 5 3 1 8 0 6 < / I d >  
 < / I d W r a p p e r > 
</file>

<file path=customXml/itemProps1.xml><?xml version="1.0" encoding="utf-8"?>
<ds:datastoreItem xmlns:ds="http://schemas.openxmlformats.org/officeDocument/2006/customXml" ds:itemID="{E1013F6F-71EE-4A0A-B39D-B0363219EB40}">
  <ds:schemaRefs>
    <ds:schemaRef ds:uri="http://www.w3.org/2001/XMLSchema"/>
    <ds:schemaRef ds:uri="pb-wrapper"/>
  </ds:schemaRefs>
</ds:datastoreItem>
</file>

<file path=customXml/itemProps10.xml><?xml version="1.0" encoding="utf-8"?>
<ds:datastoreItem xmlns:ds="http://schemas.openxmlformats.org/officeDocument/2006/customXml" ds:itemID="{C63979A8-A053-421C-BC81-8B193AD879F0}">
  <ds:schemaRefs>
    <ds:schemaRef ds:uri="http://www.w3.org/2001/XMLSchema"/>
    <ds:schemaRef ds:uri="pb-wrapper"/>
  </ds:schemaRefs>
</ds:datastoreItem>
</file>

<file path=customXml/itemProps11.xml><?xml version="1.0" encoding="utf-8"?>
<ds:datastoreItem xmlns:ds="http://schemas.openxmlformats.org/officeDocument/2006/customXml" ds:itemID="{A3D41042-B07C-4E31-AA89-3BB1A9A5653F}">
  <ds:schemaRefs>
    <ds:schemaRef ds:uri="http://www.w3.org/2001/XMLSchema"/>
    <ds:schemaRef ds:uri="pb-wrapper"/>
  </ds:schemaRefs>
</ds:datastoreItem>
</file>

<file path=customXml/itemProps12.xml><?xml version="1.0" encoding="utf-8"?>
<ds:datastoreItem xmlns:ds="http://schemas.openxmlformats.org/officeDocument/2006/customXml" ds:itemID="{B9BC9726-EB55-4F28-AA93-5AF921F0D24D}">
  <ds:schemaRefs>
    <ds:schemaRef ds:uri="http://www.w3.org/2001/XMLSchema"/>
    <ds:schemaRef ds:uri="pb-wrapper"/>
  </ds:schemaRefs>
</ds:datastoreItem>
</file>

<file path=customXml/itemProps13.xml><?xml version="1.0" encoding="utf-8"?>
<ds:datastoreItem xmlns:ds="http://schemas.openxmlformats.org/officeDocument/2006/customXml" ds:itemID="{4BE9B1BD-09D8-4ECA-86A9-2ED9A235BF7F}">
  <ds:schemaRefs>
    <ds:schemaRef ds:uri="http://www.w3.org/2001/XMLSchema"/>
    <ds:schemaRef ds:uri="pb-wrapper"/>
  </ds:schemaRefs>
</ds:datastoreItem>
</file>

<file path=customXml/itemProps14.xml><?xml version="1.0" encoding="utf-8"?>
<ds:datastoreItem xmlns:ds="http://schemas.openxmlformats.org/officeDocument/2006/customXml" ds:itemID="{3B9FD32D-0E7C-4107-859D-0ABF719B31B4}">
  <ds:schemaRefs>
    <ds:schemaRef ds:uri="http://www.w3.org/2001/XMLSchema"/>
    <ds:schemaRef ds:uri="pb-wrapper"/>
  </ds:schemaRefs>
</ds:datastoreItem>
</file>

<file path=customXml/itemProps15.xml><?xml version="1.0" encoding="utf-8"?>
<ds:datastoreItem xmlns:ds="http://schemas.openxmlformats.org/officeDocument/2006/customXml" ds:itemID="{7C183281-CF75-46C5-9BE5-A6DF742D2CD9}">
  <ds:schemaRefs>
    <ds:schemaRef ds:uri="http://www.w3.org/2001/XMLSchema"/>
    <ds:schemaRef ds:uri="pb-wrapper"/>
  </ds:schemaRefs>
</ds:datastoreItem>
</file>

<file path=customXml/itemProps16.xml><?xml version="1.0" encoding="utf-8"?>
<ds:datastoreItem xmlns:ds="http://schemas.openxmlformats.org/officeDocument/2006/customXml" ds:itemID="{6C8C7259-C167-44AF-BBD4-EE96D7C3DF67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7D587607-ED98-47D2-AEFF-2DA161B37C4A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C7E63615-BE5C-4C2B-9BCE-9E22FF5E84BF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271BA671-8971-4514-8CB4-377EAA4F406E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922B3266-5200-4AAE-AE93-48FC5B7CB182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48C41BAC-CCA6-4ED8-840F-E69BA9EE3952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AA56585F-53D3-4702-9E68-A393FA85C4EC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AE9B3E51-8565-424F-B531-2EF657B23865}">
  <ds:schemaRefs>
    <ds:schemaRef ds:uri="http://www.w3.org/2001/XMLSchema"/>
    <ds:schemaRef ds:uri="pb-wrapper"/>
  </ds:schemaRefs>
</ds:datastoreItem>
</file>

<file path=customXml/itemProps9.xml><?xml version="1.0" encoding="utf-8"?>
<ds:datastoreItem xmlns:ds="http://schemas.openxmlformats.org/officeDocument/2006/customXml" ds:itemID="{904FBFC6-A3C5-4A95-8FA4-29EA323F1AF9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253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1_Battery 2014</vt:lpstr>
      <vt:lpstr>Product and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Ventures Title Can Go Here     SUBTITLE September 2020</dc:title>
  <dc:creator>Alicia Halatsis Michaud</dc:creator>
  <cp:lastModifiedBy>Megan O'Leary</cp:lastModifiedBy>
  <cp:revision>193</cp:revision>
  <dcterms:modified xsi:type="dcterms:W3CDTF">2023-10-11T21:01:37Z</dcterms:modified>
</cp:coreProperties>
</file>